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339" r:id="rId4"/>
    <p:sldId id="295" r:id="rId5"/>
    <p:sldId id="349" r:id="rId6"/>
    <p:sldId id="304" r:id="rId7"/>
    <p:sldId id="346" r:id="rId8"/>
    <p:sldId id="347" r:id="rId9"/>
    <p:sldId id="350" r:id="rId10"/>
    <p:sldId id="351" r:id="rId11"/>
    <p:sldId id="348" r:id="rId12"/>
    <p:sldId id="334" r:id="rId13"/>
    <p:sldId id="317" r:id="rId14"/>
    <p:sldId id="352" r:id="rId15"/>
    <p:sldId id="316" r:id="rId16"/>
    <p:sldId id="275" r:id="rId17"/>
    <p:sldId id="343" r:id="rId18"/>
    <p:sldId id="341" r:id="rId19"/>
    <p:sldId id="273" r:id="rId20"/>
    <p:sldId id="312" r:id="rId21"/>
    <p:sldId id="283" r:id="rId22"/>
    <p:sldId id="297" r:id="rId23"/>
    <p:sldId id="298" r:id="rId24"/>
    <p:sldId id="313" r:id="rId25"/>
    <p:sldId id="302" r:id="rId26"/>
    <p:sldId id="327" r:id="rId27"/>
    <p:sldId id="331" r:id="rId28"/>
    <p:sldId id="330" r:id="rId29"/>
    <p:sldId id="328" r:id="rId30"/>
    <p:sldId id="329" r:id="rId31"/>
    <p:sldId id="332" r:id="rId32"/>
    <p:sldId id="342" r:id="rId33"/>
    <p:sldId id="344" r:id="rId34"/>
    <p:sldId id="340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472" autoAdjust="0"/>
  </p:normalViewPr>
  <p:slideViewPr>
    <p:cSldViewPr snapToGrid="0" snapToObjects="1">
      <p:cViewPr>
        <p:scale>
          <a:sx n="121" d="100"/>
          <a:sy n="121" d="100"/>
        </p:scale>
        <p:origin x="-312" y="1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9/17/16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r" defTabSz="914400" rtl="1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r" defTabSz="914400" rtl="1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r" defTabSz="914400" rtl="1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r" defTabSz="914400" rtl="1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r" defTabSz="914400" rtl="1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r" defTabSz="914400" rtl="1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r" defTabSz="914400" rtl="1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r" defTabSz="914400" rtl="1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r" defTabSz="914400" rtl="1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contact@allcountycpm.com" TargetMode="External"/><Relationship Id="rId3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mes.Land" TargetMode="External"/><Relationship Id="rId4" Type="http://schemas.openxmlformats.org/officeDocument/2006/relationships/hyperlink" Target="mailto:USAhomes.sold@gmail.com" TargetMode="External"/><Relationship Id="rId5" Type="http://schemas.openxmlformats.org/officeDocument/2006/relationships/image" Target="../media/image56.png"/><Relationship Id="rId6" Type="http://schemas.openxmlformats.org/officeDocument/2006/relationships/image" Target="../media/image57.jpg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9" Type="http://schemas.openxmlformats.org/officeDocument/2006/relationships/image" Target="../media/image60.png"/><Relationship Id="rId10" Type="http://schemas.openxmlformats.org/officeDocument/2006/relationships/image" Target="../media/image61.png"/><Relationship Id="rId11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66" y="115458"/>
            <a:ext cx="3780792" cy="17731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491" y="115459"/>
            <a:ext cx="4283509" cy="177315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484727" y="260878"/>
            <a:ext cx="4088488" cy="5770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Arial"/>
              </a:rPr>
              <a:t> 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Arial"/>
              </a:rPr>
              <a:t>  Jacksonville - Florida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  <a:ea typeface="Calibri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947" y="2436906"/>
            <a:ext cx="6664494" cy="427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336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366002" y="0"/>
            <a:ext cx="220636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Home Pictures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 descr="IMG_492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1" y="493324"/>
            <a:ext cx="8847136" cy="3929541"/>
          </a:xfrm>
          <a:prstGeom prst="rect">
            <a:avLst/>
          </a:prstGeom>
        </p:spPr>
      </p:pic>
      <p:pic>
        <p:nvPicPr>
          <p:cNvPr id="3" name="Picture 2" descr="1813 W. 6th St  (11 of 16)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1" y="4611798"/>
            <a:ext cx="4289916" cy="2118136"/>
          </a:xfrm>
          <a:prstGeom prst="rect">
            <a:avLst/>
          </a:prstGeom>
        </p:spPr>
      </p:pic>
      <p:pic>
        <p:nvPicPr>
          <p:cNvPr id="6" name="Picture 5" descr="IMG_493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412" y="4611798"/>
            <a:ext cx="4355535" cy="21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79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22134" y="246580"/>
            <a:ext cx="258800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Sales comparable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 descr="Screen Shot 2016-09-15 at 6.39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2440"/>
            <a:ext cx="9144000" cy="604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247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52541" y="180362"/>
            <a:ext cx="321377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Appraisal &amp; past value</a:t>
            </a:r>
          </a:p>
          <a:p>
            <a:endParaRPr lang="he-IL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3" descr="Screen Shot 2016-09-15 at 6.05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54" y="650770"/>
            <a:ext cx="7794246" cy="620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4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09000" y="6561667"/>
            <a:ext cx="4926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5</a:t>
            </a:r>
            <a:endParaRPr lang="he-IL" sz="1000" dirty="0"/>
          </a:p>
        </p:txBody>
      </p:sp>
      <p:sp>
        <p:nvSpPr>
          <p:cNvPr id="7" name="Rectangle 6"/>
          <p:cNvSpPr/>
          <p:nvPr/>
        </p:nvSpPr>
        <p:spPr>
          <a:xfrm>
            <a:off x="3392909" y="88113"/>
            <a:ext cx="2358188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County Records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pic>
        <p:nvPicPr>
          <p:cNvPr id="4" name="Picture 3" descr="Screen Shot 2016-09-15 at 5.51.4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746"/>
            <a:ext cx="9144000" cy="509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770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92909" y="88113"/>
            <a:ext cx="2358188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County Records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pic>
        <p:nvPicPr>
          <p:cNvPr id="5" name="Picture 4" descr="Screen Shot 2016-09-16 at 11.15.5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5657"/>
            <a:ext cx="9144000" cy="430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01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34034" y="205373"/>
            <a:ext cx="120740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Tax Bill</a:t>
            </a:r>
          </a:p>
        </p:txBody>
      </p:sp>
      <p:pic>
        <p:nvPicPr>
          <p:cNvPr id="6" name="Picture 5" descr="Screen Shot 2016-09-16 at 11.16.2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1041"/>
            <a:ext cx="9144000" cy="355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17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66573" y="202955"/>
            <a:ext cx="221086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15 minute Walk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Picture 2" descr="Screen Shot 2016-09-15 at 6.06.1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779"/>
            <a:ext cx="9144000" cy="51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66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68366" y="291945"/>
            <a:ext cx="216612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school Report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 descr="Screen Shot 2016-09-15 at 5.52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03" y="745235"/>
            <a:ext cx="6894674" cy="611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4103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12935" y="107279"/>
            <a:ext cx="212769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Neighborhood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 descr="Screen Shot 2016-09-15 at 6.06.5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412"/>
            <a:ext cx="9144000" cy="445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0215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5-07-23 at 1.14.0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1719" y="480830"/>
            <a:ext cx="5846464" cy="637716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9695" y="111498"/>
            <a:ext cx="2846114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Optional insurance</a:t>
            </a:r>
          </a:p>
        </p:txBody>
      </p:sp>
    </p:spTree>
    <p:extLst>
      <p:ext uri="{BB962C8B-B14F-4D97-AF65-F5344CB8AC3E}">
        <p14:creationId xmlns:p14="http://schemas.microsoft.com/office/powerpoint/2010/main" val="177051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טבלה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416922"/>
              </p:ext>
            </p:extLst>
          </p:nvPr>
        </p:nvGraphicFramePr>
        <p:xfrm>
          <a:off x="5401077" y="1031775"/>
          <a:ext cx="3551798" cy="4128740"/>
        </p:xfrm>
        <a:graphic>
          <a:graphicData uri="http://schemas.openxmlformats.org/drawingml/2006/table">
            <a:tbl>
              <a:tblPr>
                <a:effectLst>
                  <a:outerShdw blurRad="279400" dist="762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30751"/>
                <a:gridCol w="1102003"/>
                <a:gridCol w="819044"/>
              </a:tblGrid>
              <a:tr h="440661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Income</a:t>
                      </a:r>
                      <a:r>
                        <a:rPr lang="en-US" sz="1400" b="1" u="none" strike="noStrike" baseline="0" dirty="0" smtClean="0">
                          <a:solidFill>
                            <a:schemeClr val="bg1"/>
                          </a:solidFill>
                          <a:effectLst/>
                        </a:rPr>
                        <a:t> &amp; Expenses</a:t>
                      </a:r>
                      <a:endParaRPr lang="en-US" sz="1400" b="1" u="none" strike="noStrike" dirty="0" smtClean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5720" marR="4572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</a:tr>
              <a:tr h="1729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smtClean="0">
                          <a:effectLst/>
                        </a:rPr>
                        <a:t>Price:</a:t>
                      </a:r>
                      <a:endParaRPr lang="he-IL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smtClean="0">
                          <a:effectLst/>
                        </a:rPr>
                        <a:t>$</a:t>
                      </a:r>
                      <a:r>
                        <a:rPr lang="en-US" sz="1400" b="1" u="none" strike="noStrike" dirty="0" smtClean="0">
                          <a:effectLst/>
                        </a:rPr>
                        <a:t>175,000</a:t>
                      </a:r>
                      <a:endParaRPr lang="he-IL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e-I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baseline="0" dirty="0" smtClean="0">
                          <a:effectLst/>
                        </a:rPr>
                        <a:t>Fixed Yearly</a:t>
                      </a:r>
                      <a:r>
                        <a:rPr lang="en-US" sz="1100" b="1" u="none" strike="noStrike" dirty="0" smtClean="0">
                          <a:effectLst/>
                        </a:rPr>
                        <a:t> </a:t>
                      </a:r>
                      <a:r>
                        <a:rPr lang="en-US" sz="1100" b="1" u="none" strike="noStrike" dirty="0">
                          <a:effectLst/>
                        </a:rPr>
                        <a:t>E</a:t>
                      </a:r>
                      <a:r>
                        <a:rPr lang="en-US" sz="1100" b="1" u="none" strike="noStrike" dirty="0" smtClean="0">
                          <a:effectLst/>
                        </a:rPr>
                        <a:t>xpenses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endParaRPr lang="he-I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Amount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Water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endParaRPr lang="he-I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</a:tr>
              <a:tr h="174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Insurance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$772</a:t>
                      </a:r>
                      <a:endParaRPr lang="he-I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Property tax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$1660</a:t>
                      </a:r>
                      <a:endParaRPr lang="he-I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Gardening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$425</a:t>
                      </a:r>
                      <a:endParaRPr lang="he-I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Management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$2016</a:t>
                      </a:r>
                      <a:endParaRPr lang="he-I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Total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$4,873</a:t>
                      </a:r>
                      <a:endParaRPr lang="he-IL" sz="11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FAF7D6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effectLst/>
                        </a:rPr>
                        <a:t>Yearly</a:t>
                      </a:r>
                      <a:r>
                        <a:rPr lang="en-US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100" u="none" strike="noStrike" dirty="0" smtClean="0">
                          <a:effectLst/>
                        </a:rPr>
                        <a:t>Rent Income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823B"/>
                          </a:solidFill>
                          <a:effectLst/>
                          <a:latin typeface="Arial"/>
                        </a:rPr>
                        <a:t>$26,400</a:t>
                      </a:r>
                      <a:endParaRPr lang="he-IL" sz="1100" b="0" i="0" u="none" strike="noStrike" dirty="0">
                        <a:solidFill>
                          <a:srgbClr val="00823B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ctr">
                    <a:solidFill>
                      <a:srgbClr val="EAEAE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Net </a:t>
                      </a:r>
                      <a:r>
                        <a:rPr lang="en-US" sz="1100" u="none" strike="noStrike" dirty="0" smtClean="0">
                          <a:effectLst/>
                        </a:rPr>
                        <a:t>Yearly Income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anchor="b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823B"/>
                          </a:solidFill>
                          <a:effectLst/>
                          <a:latin typeface="Arial"/>
                        </a:rPr>
                        <a:t>$21,527*</a:t>
                      </a:r>
                      <a:endParaRPr lang="he-IL" sz="1100" b="1" i="0" u="none" strike="noStrike" dirty="0">
                        <a:solidFill>
                          <a:srgbClr val="00823B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ctr">
                    <a:solidFill>
                      <a:srgbClr val="EAEAEA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1" u="none" strike="noStrike">
                          <a:effectLst/>
                        </a:rPr>
                        <a:t>ROI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FAF7D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45720" marR="45720" anchor="b">
                    <a:solidFill>
                      <a:srgbClr val="FAF7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smtClean="0">
                          <a:solidFill>
                            <a:srgbClr val="00823B"/>
                          </a:solidFill>
                          <a:effectLst/>
                          <a:latin typeface="+mn-lt"/>
                        </a:rPr>
                        <a:t>12.30%</a:t>
                      </a:r>
                      <a:endParaRPr lang="he-IL" sz="1400" b="1" i="0" u="none" strike="noStrike" dirty="0">
                        <a:solidFill>
                          <a:srgbClr val="00823B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b">
                    <a:solidFill>
                      <a:srgbClr val="FAF7D6"/>
                    </a:solidFill>
                  </a:tcPr>
                </a:tc>
              </a:tr>
            </a:tbl>
          </a:graphicData>
        </a:graphic>
      </p:graphicFrame>
      <p:sp>
        <p:nvSpPr>
          <p:cNvPr id="7" name="מלבן 6"/>
          <p:cNvSpPr/>
          <p:nvPr/>
        </p:nvSpPr>
        <p:spPr>
          <a:xfrm>
            <a:off x="140869" y="222497"/>
            <a:ext cx="7227459" cy="58477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Grande"/>
                <a:ea typeface="Lucida Grande"/>
                <a:cs typeface="Lucida Grande"/>
              </a:rPr>
              <a:t>1823 </a:t>
            </a:r>
            <a:r>
              <a:rPr 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Grande"/>
                <a:ea typeface="Lucida Grande"/>
                <a:cs typeface="Lucida Grande"/>
              </a:rPr>
              <a:t>W. 6th St. </a:t>
            </a:r>
            <a:r>
              <a:rPr 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Grande"/>
                <a:ea typeface="Lucida Grande"/>
                <a:cs typeface="Lucida Grande"/>
              </a:rPr>
              <a:t>4 unit</a:t>
            </a:r>
            <a:r>
              <a:rPr 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Florida </a:t>
            </a:r>
            <a:endParaRPr lang="he-IL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3" name="טבלה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912395"/>
              </p:ext>
            </p:extLst>
          </p:nvPr>
        </p:nvGraphicFramePr>
        <p:xfrm>
          <a:off x="199410" y="5279624"/>
          <a:ext cx="8699325" cy="81390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71855"/>
                <a:gridCol w="1223558"/>
                <a:gridCol w="1190003"/>
                <a:gridCol w="1444098"/>
                <a:gridCol w="1514787"/>
                <a:gridCol w="2255024"/>
              </a:tblGrid>
              <a:tr h="2539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dirty="0" smtClean="0">
                          <a:effectLst/>
                        </a:rPr>
                        <a:t>Total rent</a:t>
                      </a:r>
                      <a:endParaRPr lang="en-US" sz="1000" b="1" u="none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MS Mincho"/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mtClean="0">
                          <a:effectLst/>
                        </a:rPr>
                        <a:t>Actual</a:t>
                      </a:r>
                      <a:r>
                        <a:rPr lang="en-US" sz="1000" u="none" baseline="0" smtClean="0">
                          <a:effectLst/>
                        </a:rPr>
                        <a:t> </a:t>
                      </a:r>
                      <a:r>
                        <a:rPr lang="en-US" sz="1000" u="none" smtClean="0">
                          <a:effectLst/>
                        </a:rPr>
                        <a:t>rent</a:t>
                      </a:r>
                      <a:endParaRPr lang="en-US" sz="1000" b="1" u="none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MS Mincho"/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dirty="0" smtClean="0">
                          <a:effectLst/>
                        </a:rPr>
                        <a:t>Bathrooms</a:t>
                      </a:r>
                      <a:endParaRPr lang="en-US" sz="1000" b="1" u="none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MS Mincho"/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dirty="0" smtClean="0">
                          <a:effectLst/>
                        </a:rPr>
                        <a:t>Bedroom</a:t>
                      </a:r>
                      <a:r>
                        <a:rPr lang="en-US" sz="1000" u="none" baseline="0" dirty="0" smtClean="0">
                          <a:effectLst/>
                        </a:rPr>
                        <a:t>s</a:t>
                      </a:r>
                      <a:endParaRPr lang="en-US" sz="1000" b="1" u="none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MS Mincho"/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dirty="0" smtClean="0">
                          <a:effectLst/>
                        </a:rPr>
                        <a:t>Lot size:</a:t>
                      </a:r>
                      <a:endParaRPr lang="he-IL" sz="10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dirty="0" smtClean="0">
                          <a:effectLst/>
                        </a:rPr>
                        <a:t>Living space:</a:t>
                      </a:r>
                      <a:endParaRPr lang="en-US" sz="1000" b="1" u="none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MS Mincho"/>
                        <a:cs typeface="+mn-cs"/>
                      </a:endParaRPr>
                    </a:p>
                  </a:txBody>
                  <a:tcPr marL="108000" marR="108000" marT="36000" marB="36000"/>
                </a:tc>
              </a:tr>
              <a:tr h="280000">
                <a:tc>
                  <a:txBody>
                    <a:bodyPr/>
                    <a:lstStyle/>
                    <a:p>
                      <a:pPr algn="l" rtl="0"/>
                      <a:r>
                        <a:rPr lang="en-US" sz="1100" dirty="0" smtClean="0">
                          <a:cs typeface="+mn-cs"/>
                        </a:rPr>
                        <a:t>    </a:t>
                      </a:r>
                      <a:endParaRPr lang="he-IL" sz="1100" dirty="0"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dirty="0" smtClean="0">
                          <a:effectLst/>
                        </a:rPr>
                        <a:t>    550</a:t>
                      </a:r>
                      <a:endParaRPr lang="he-IL" sz="1100" b="1" dirty="0"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u="none" dirty="0" smtClean="0">
                          <a:effectLst/>
                          <a:cs typeface="+mn-cs"/>
                        </a:rPr>
                        <a:t>1</a:t>
                      </a:r>
                      <a:endParaRPr lang="he-IL" sz="1100" b="1" dirty="0"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b="0" u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100" b="1" u="none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dirty="0" smtClean="0">
                          <a:effectLst/>
                        </a:rPr>
                        <a:t>4028 </a:t>
                      </a:r>
                      <a:r>
                        <a:rPr lang="en-US" sz="1100" u="none" dirty="0" err="1" smtClean="0">
                          <a:effectLst/>
                        </a:rPr>
                        <a:t>Sq.Ft</a:t>
                      </a:r>
                      <a:r>
                        <a:rPr lang="en-US" sz="1100" u="none" dirty="0" smtClean="0">
                          <a:effectLst/>
                        </a:rPr>
                        <a:t>.</a:t>
                      </a:r>
                      <a:endParaRPr lang="he-IL" sz="1100" b="1" dirty="0" smtClean="0"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dirty="0" smtClean="0">
                          <a:effectLst/>
                        </a:rPr>
                        <a:t>2808 </a:t>
                      </a:r>
                      <a:r>
                        <a:rPr lang="en-US" sz="1100" u="none" dirty="0" err="1" smtClean="0">
                          <a:effectLst/>
                        </a:rPr>
                        <a:t>Sq.Ft</a:t>
                      </a:r>
                      <a:r>
                        <a:rPr lang="en-US" sz="1100" u="none" dirty="0" smtClean="0">
                          <a:effectLst/>
                        </a:rPr>
                        <a:t>.</a:t>
                      </a:r>
                      <a:endParaRPr lang="he-IL" sz="1100" b="1" dirty="0">
                        <a:cs typeface="+mn-cs"/>
                      </a:endParaRPr>
                    </a:p>
                  </a:txBody>
                  <a:tcPr marL="108000" marR="108000" marT="36000" marB="36000"/>
                </a:tc>
              </a:tr>
              <a:tr h="280000">
                <a:tc>
                  <a:txBody>
                    <a:bodyPr/>
                    <a:lstStyle/>
                    <a:p>
                      <a:pPr algn="l" rtl="0"/>
                      <a:r>
                        <a:rPr lang="en-US" sz="1000" dirty="0" smtClean="0">
                          <a:cs typeface="+mn-cs"/>
                        </a:rPr>
                        <a:t>   </a:t>
                      </a:r>
                      <a:r>
                        <a:rPr lang="en-US" sz="1100" dirty="0" smtClean="0">
                          <a:cs typeface="+mn-cs"/>
                        </a:rPr>
                        <a:t> 2200</a:t>
                      </a:r>
                      <a:endParaRPr lang="he-IL" sz="1100" dirty="0"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cs typeface="+mn-cs"/>
                        </a:rPr>
                        <a:t>    </a:t>
                      </a:r>
                      <a:endParaRPr lang="he-IL" sz="1100" b="0" dirty="0"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cs typeface="+mn-cs"/>
                        </a:rPr>
                        <a:t>          </a:t>
                      </a:r>
                      <a:r>
                        <a:rPr lang="en-US" sz="1100" b="0" dirty="0" smtClean="0">
                          <a:cs typeface="+mn-cs"/>
                        </a:rPr>
                        <a:t>4</a:t>
                      </a:r>
                      <a:endParaRPr lang="he-IL" sz="1100" b="0" dirty="0" smtClean="0"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dirty="0" smtClean="0">
                          <a:effectLst/>
                        </a:rPr>
                        <a:t>             8</a:t>
                      </a:r>
                      <a:endParaRPr lang="he-IL" sz="1100" b="1" dirty="0"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e-IL" sz="1100" b="1" dirty="0">
                        <a:cs typeface="+mn-cs"/>
                      </a:endParaRPr>
                    </a:p>
                  </a:txBody>
                  <a:tcPr marL="108000" marR="108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baseline="0" dirty="0" smtClean="0">
                          <a:cs typeface="+mn-cs"/>
                        </a:rPr>
                        <a:t>702</a:t>
                      </a:r>
                      <a:r>
                        <a:rPr lang="en-US" sz="1100" b="0" dirty="0" smtClean="0">
                          <a:cs typeface="+mn-cs"/>
                        </a:rPr>
                        <a:t> each</a:t>
                      </a:r>
                      <a:r>
                        <a:rPr lang="en-US" sz="1100" b="0" baseline="0" dirty="0" smtClean="0">
                          <a:cs typeface="+mn-cs"/>
                        </a:rPr>
                        <a:t> unit</a:t>
                      </a:r>
                      <a:endParaRPr lang="he-IL" sz="1100" b="0" dirty="0">
                        <a:cs typeface="+mn-cs"/>
                      </a:endParaRPr>
                    </a:p>
                  </a:txBody>
                  <a:tcPr marL="108000" marR="108000" marT="36000" marB="36000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99410" y="6093525"/>
            <a:ext cx="869932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dirty="0" smtClean="0"/>
              <a:t>*All numbers are based on current monthly bills and multiplied for yearly average and may vary in the future. ROI does not include vacancy or maintenance. </a:t>
            </a:r>
            <a:r>
              <a:rPr lang="en-US" sz="900" dirty="0"/>
              <a:t>The information contained herein is not a substitute for a thorough due diligence investigation</a:t>
            </a:r>
            <a:r>
              <a:rPr lang="en-US" sz="900" dirty="0" smtClean="0"/>
              <a:t>. </a:t>
            </a:r>
            <a:r>
              <a:rPr lang="en-US" sz="900" dirty="0"/>
              <a:t>All potential buyers must take appropriate measures to verify all of the information set forth </a:t>
            </a:r>
            <a:r>
              <a:rPr lang="en-US" sz="900" dirty="0" smtClean="0"/>
              <a:t>herein</a:t>
            </a:r>
            <a:r>
              <a:rPr lang="en-US" sz="900" dirty="0"/>
              <a:t> </a:t>
            </a:r>
            <a:r>
              <a:rPr lang="en-US" sz="900" dirty="0" smtClean="0"/>
              <a:t>and should not take final numbers as a Guarantee in the future.</a:t>
            </a:r>
            <a:endParaRPr lang="en-US" sz="900" dirty="0"/>
          </a:p>
          <a:p>
            <a:r>
              <a:rPr lang="en-US" sz="1000" dirty="0" smtClean="0"/>
              <a:t> </a:t>
            </a:r>
            <a:endParaRPr lang="en-US" sz="1000" dirty="0"/>
          </a:p>
          <a:p>
            <a:endParaRPr lang="he-IL" sz="1000" dirty="0"/>
          </a:p>
        </p:txBody>
      </p:sp>
      <p:pic>
        <p:nvPicPr>
          <p:cNvPr id="4" name="Picture 3" descr="logo18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328" y="58512"/>
            <a:ext cx="1530407" cy="973263"/>
          </a:xfrm>
          <a:prstGeom prst="rect">
            <a:avLst/>
          </a:prstGeom>
        </p:spPr>
      </p:pic>
      <p:pic>
        <p:nvPicPr>
          <p:cNvPr id="2" name="Picture 1" descr="IMG_493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88" y="1626922"/>
            <a:ext cx="4652426" cy="3121328"/>
          </a:xfrm>
          <a:prstGeom prst="rect">
            <a:avLst/>
          </a:prstGeom>
        </p:spPr>
      </p:pic>
      <p:pic>
        <p:nvPicPr>
          <p:cNvPr id="9" name="Picture 5" descr="C:\idit\פרוייקטים\Eisenberg\אינדיאנה\וילות\נכסים למכירה\approved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95966">
            <a:off x="230622" y="814449"/>
            <a:ext cx="1448347" cy="144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646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40963" y="94107"/>
            <a:ext cx="6603037" cy="6832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SCOPE OF SERVICES:</a:t>
            </a:r>
            <a:endParaRPr lang="en-US" sz="1200" dirty="0"/>
          </a:p>
          <a:p>
            <a:endParaRPr lang="en-US" sz="1200" b="1" dirty="0" smtClean="0"/>
          </a:p>
          <a:p>
            <a:r>
              <a:rPr lang="en-US" sz="1200" b="1" dirty="0" smtClean="0"/>
              <a:t>MANAGEMENT </a:t>
            </a:r>
            <a:r>
              <a:rPr lang="en-US" sz="1200" b="1" dirty="0"/>
              <a:t>PLANNING</a:t>
            </a:r>
            <a:endParaRPr lang="en-US" sz="1200" dirty="0"/>
          </a:p>
          <a:p>
            <a:r>
              <a:rPr lang="en-US" sz="1200" dirty="0"/>
              <a:t>Includes: Working with the owner to outline a financial &amp; physical management plan for the property</a:t>
            </a:r>
          </a:p>
          <a:p>
            <a:r>
              <a:rPr lang="en-US" sz="1200" dirty="0"/>
              <a:t>Maintenance planning as necessary</a:t>
            </a:r>
          </a:p>
          <a:p>
            <a:r>
              <a:rPr lang="en-US" sz="1200" dirty="0"/>
              <a:t>Operating income &amp; budgeting as </a:t>
            </a:r>
            <a:r>
              <a:rPr lang="en-US" sz="1200" dirty="0" smtClean="0"/>
              <a:t>necessary</a:t>
            </a:r>
          </a:p>
          <a:p>
            <a:endParaRPr lang="en-US" sz="1200" dirty="0"/>
          </a:p>
          <a:p>
            <a:r>
              <a:rPr lang="en-US" sz="1200" b="1" dirty="0"/>
              <a:t>COMPLETE MARKETING</a:t>
            </a:r>
            <a:r>
              <a:rPr lang="en-US" sz="1200" dirty="0"/>
              <a:t> Includes: Local media and internet advertising, Broker co-op &amp; Multiple Listing Services, tenant qualifying and lease preparation, sign \ lock box \ referral and networking exposure, telephone Yellow Pages, including internet telephone listings, and direct promotion to military bases and other market elements.   </a:t>
            </a:r>
            <a:r>
              <a:rPr lang="en-US" sz="1200" b="1" dirty="0"/>
              <a:t>MULTIPLE INSPECTIONS</a:t>
            </a:r>
            <a:r>
              <a:rPr lang="en-US" sz="1200" dirty="0"/>
              <a:t> Includes: Thorough tenant move-in/move-out inspections with photographs, semi-annual home maintenance inspections, spot inspections as necessary.   </a:t>
            </a:r>
            <a:r>
              <a:rPr lang="en-US" sz="1200" b="1" dirty="0"/>
              <a:t>PROPERTY MAINTENANCE</a:t>
            </a:r>
            <a:r>
              <a:rPr lang="en-US" sz="1200" dirty="0"/>
              <a:t> Includes: 24-hour tenant contact for emergency repair, preventive maintenance as necessary, monitoring warranty follow-up as required, capital improvements by special request   </a:t>
            </a:r>
            <a:r>
              <a:rPr lang="en-US" sz="1200" b="1" dirty="0"/>
              <a:t>RENTAL COLLECTIONS</a:t>
            </a:r>
            <a:r>
              <a:rPr lang="en-US" sz="1200" dirty="0"/>
              <a:t> Includes: Rental collection procedures, lease adherence, legal counsel available as necessary.   </a:t>
            </a:r>
            <a:r>
              <a:rPr lang="en-US" sz="1200" b="1" dirty="0"/>
              <a:t>COMPUTERIZED ACCOUNTING PROCEDURES</a:t>
            </a:r>
            <a:r>
              <a:rPr lang="en-US" sz="1200" dirty="0"/>
              <a:t> Includes: Monthly accounting statements, year-end statement recaps &amp; break- downs, 1099 preparation for owners' tax purposes   </a:t>
            </a:r>
            <a:r>
              <a:rPr lang="en-US" sz="1200" b="1" dirty="0"/>
              <a:t>QUALIFIED MANAGEMENT TEAM</a:t>
            </a:r>
            <a:r>
              <a:rPr lang="en-US" sz="1200" dirty="0"/>
              <a:t> Includes: Management team that has decades of property management experience including credentials and memberships in a variety of professional organizations. Our mission is to strive to offer the most comprehensive cost efficient </a:t>
            </a:r>
            <a:r>
              <a:rPr lang="en-US" sz="1200" dirty="0" smtClean="0"/>
              <a:t>management packages </a:t>
            </a:r>
            <a:r>
              <a:rPr lang="en-US" sz="1200" dirty="0"/>
              <a:t>to maximize your revenues and investments</a:t>
            </a:r>
            <a:r>
              <a:rPr lang="en-US" dirty="0"/>
              <a:t>. </a:t>
            </a:r>
            <a:endParaRPr lang="he-IL" dirty="0"/>
          </a:p>
        </p:txBody>
      </p:sp>
      <p:sp>
        <p:nvSpPr>
          <p:cNvPr id="6" name="TextBox 5"/>
          <p:cNvSpPr txBox="1"/>
          <p:nvPr/>
        </p:nvSpPr>
        <p:spPr>
          <a:xfrm>
            <a:off x="140663" y="3828849"/>
            <a:ext cx="248016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400" dirty="0" smtClean="0"/>
              <a:t>47 office in USA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1500+ homes in FL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21 years Experience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Accounting Department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Management Team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Office Manager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Property Manager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Rentals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Sales</a:t>
            </a:r>
          </a:p>
          <a:p>
            <a:endParaRPr lang="en-US" sz="14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140663" y="1173860"/>
            <a:ext cx="330435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All County® </a:t>
            </a:r>
            <a:endParaRPr lang="en-US" sz="1000" b="1" dirty="0" smtClean="0"/>
          </a:p>
          <a:p>
            <a:r>
              <a:rPr lang="en-US" sz="1000" b="1" dirty="0" smtClean="0"/>
              <a:t>Complete </a:t>
            </a:r>
            <a:r>
              <a:rPr lang="en-US" sz="1000" b="1" dirty="0"/>
              <a:t>Property Management</a:t>
            </a:r>
          </a:p>
          <a:p>
            <a:r>
              <a:rPr lang="en-US" sz="1000" b="1" dirty="0"/>
              <a:t>2120 Corporate Square Blvd Suite 18</a:t>
            </a:r>
          </a:p>
          <a:p>
            <a:r>
              <a:rPr lang="en-US" sz="1000" b="1" dirty="0"/>
              <a:t>Jacksonville, FL 32216 </a:t>
            </a:r>
          </a:p>
          <a:p>
            <a:r>
              <a:rPr lang="en-US" sz="1000" b="1" dirty="0"/>
              <a:t>Phone:(904) 694-9400</a:t>
            </a:r>
          </a:p>
          <a:p>
            <a:r>
              <a:rPr lang="en-US" sz="1000" b="1" dirty="0"/>
              <a:t>Fax: (904) 694-9410</a:t>
            </a:r>
          </a:p>
          <a:p>
            <a:r>
              <a:rPr lang="en-US" sz="1000" b="1" dirty="0">
                <a:hlinkClick r:id="rId2"/>
              </a:rPr>
              <a:t>contact@</a:t>
            </a:r>
            <a:r>
              <a:rPr lang="en-US" sz="1000" b="1" dirty="0" smtClean="0">
                <a:hlinkClick r:id="rId2"/>
              </a:rPr>
              <a:t>allcountycpm.com</a:t>
            </a:r>
            <a:endParaRPr lang="en-US" sz="1000" b="1" dirty="0" smtClean="0"/>
          </a:p>
          <a:p>
            <a:endParaRPr lang="en-US" sz="1000" b="1" dirty="0"/>
          </a:p>
          <a:p>
            <a:r>
              <a:rPr lang="en-US" sz="1000" b="1" dirty="0" smtClean="0"/>
              <a:t> Contact: </a:t>
            </a:r>
            <a:r>
              <a:rPr lang="en-US" sz="1000" b="1" dirty="0"/>
              <a:t>Debbie Pappas</a:t>
            </a:r>
            <a:r>
              <a:rPr lang="en-US" sz="1000" b="1" dirty="0" smtClean="0"/>
              <a:t> </a:t>
            </a:r>
            <a:endParaRPr lang="en-US" sz="1000" b="1" dirty="0"/>
          </a:p>
          <a:p>
            <a:endParaRPr lang="en-US" dirty="0"/>
          </a:p>
        </p:txBody>
      </p:sp>
      <p:pic>
        <p:nvPicPr>
          <p:cNvPr id="2" name="Picture 1" descr="all_county_franchise_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49" y="235962"/>
            <a:ext cx="1708648" cy="91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285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at is title insurance for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501" y="0"/>
            <a:ext cx="5975069" cy="773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936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ction 8 inspection list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460" y="-541906"/>
            <a:ext cx="5392590" cy="763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408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ction 8 inspection list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144" y="-534597"/>
            <a:ext cx="5374953" cy="760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942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op 10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58"/>
          <a:stretch/>
        </p:blipFill>
        <p:spPr>
          <a:xfrm>
            <a:off x="2181484" y="146948"/>
            <a:ext cx="5155889" cy="666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81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8-31 at 2.38.13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302" y="1050939"/>
            <a:ext cx="8985527" cy="467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3804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8-19 at 3.30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99134" cy="6858000"/>
          </a:xfrm>
          <a:prstGeom prst="rect">
            <a:avLst/>
          </a:prstGeom>
        </p:spPr>
      </p:pic>
      <p:pic>
        <p:nvPicPr>
          <p:cNvPr id="3" name="Picture 2" descr="Screen Shot 2015-08-19 at 3.35.05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>
          <a:xfrm>
            <a:off x="3289498" y="0"/>
            <a:ext cx="5342937" cy="606568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89498" y="801384"/>
            <a:ext cx="5342937" cy="789056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289498" y="826042"/>
            <a:ext cx="4183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Of Florida’s cities, Jacksonville had</a:t>
            </a:r>
          </a:p>
          <a:p>
            <a:r>
              <a:rPr lang="en-US" b="1" dirty="0" smtClean="0"/>
              <a:t>The biggest gain</a:t>
            </a:r>
            <a:endParaRPr lang="en-US" b="1" dirty="0"/>
          </a:p>
        </p:txBody>
      </p:sp>
      <p:pic>
        <p:nvPicPr>
          <p:cNvPr id="7" name="Picture 6" descr="Screen Shot 2015-08-19 at 3.44.15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48"/>
          <a:stretch/>
        </p:blipFill>
        <p:spPr>
          <a:xfrm>
            <a:off x="3142573" y="4635700"/>
            <a:ext cx="6051776" cy="22223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491891" y="98632"/>
            <a:ext cx="1797607" cy="813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8088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1-27 at 8.16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0693" y="0"/>
            <a:ext cx="6421424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36215" y="4320748"/>
            <a:ext cx="5721120" cy="166182"/>
          </a:xfrm>
          <a:prstGeom prst="rect">
            <a:avLst/>
          </a:prstGeom>
          <a:gradFill flip="none" rotWithShape="1">
            <a:gsLst>
              <a:gs pos="31000">
                <a:schemeClr val="accent4">
                  <a:tint val="100000"/>
                  <a:shade val="100000"/>
                  <a:satMod val="120000"/>
                  <a:alpha val="21000"/>
                </a:schemeClr>
              </a:gs>
              <a:gs pos="100000">
                <a:schemeClr val="accent4">
                  <a:tint val="50000"/>
                  <a:satMod val="150000"/>
                  <a:alpha val="21000"/>
                </a:scheme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436215" y="6516732"/>
            <a:ext cx="5721120" cy="237404"/>
          </a:xfrm>
          <a:prstGeom prst="rect">
            <a:avLst/>
          </a:prstGeom>
          <a:gradFill flip="none" rotWithShape="1">
            <a:gsLst>
              <a:gs pos="31000">
                <a:schemeClr val="accent4">
                  <a:tint val="100000"/>
                  <a:shade val="100000"/>
                  <a:satMod val="120000"/>
                  <a:alpha val="22000"/>
                </a:schemeClr>
              </a:gs>
              <a:gs pos="100000">
                <a:schemeClr val="accent4">
                  <a:tint val="50000"/>
                  <a:satMod val="150000"/>
                  <a:alpha val="22000"/>
                </a:scheme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85079" y="924674"/>
            <a:ext cx="1491891" cy="184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0120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1-27 at 8.14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461" y="0"/>
            <a:ext cx="746567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9461" y="2789494"/>
            <a:ext cx="6925743" cy="510418"/>
          </a:xfrm>
          <a:prstGeom prst="rect">
            <a:avLst/>
          </a:prstGeom>
          <a:gradFill flip="none" rotWithShape="1">
            <a:gsLst>
              <a:gs pos="31000">
                <a:schemeClr val="accent4">
                  <a:tint val="100000"/>
                  <a:shade val="100000"/>
                  <a:satMod val="120000"/>
                  <a:alpha val="16000"/>
                </a:schemeClr>
              </a:gs>
              <a:gs pos="100000">
                <a:schemeClr val="accent4">
                  <a:tint val="50000"/>
                  <a:satMod val="150000"/>
                  <a:alpha val="16000"/>
                </a:scheme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37056" y="1017141"/>
            <a:ext cx="2046727" cy="184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1579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1-27 at 6.17.37 PM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2"/>
          <a:stretch/>
        </p:blipFill>
        <p:spPr>
          <a:xfrm>
            <a:off x="801504" y="35610"/>
            <a:ext cx="7607300" cy="5499100"/>
          </a:xfrm>
          <a:prstGeom prst="rect">
            <a:avLst/>
          </a:prstGeom>
        </p:spPr>
      </p:pic>
      <p:pic>
        <p:nvPicPr>
          <p:cNvPr id="4" name="Picture 3" descr="Screen Shot 2015-01-27 at 6.17.5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04" y="5499100"/>
            <a:ext cx="7607300" cy="114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685511" y="3347392"/>
            <a:ext cx="2468865" cy="249274"/>
          </a:xfrm>
          <a:prstGeom prst="rect">
            <a:avLst/>
          </a:prstGeom>
          <a:gradFill flip="none" rotWithShape="1">
            <a:gsLst>
              <a:gs pos="0">
                <a:schemeClr val="accent4">
                  <a:shade val="100000"/>
                  <a:satMod val="120000"/>
                  <a:alpha val="22000"/>
                </a:schemeClr>
              </a:gs>
              <a:gs pos="69000">
                <a:schemeClr val="accent4">
                  <a:tint val="80000"/>
                  <a:shade val="100000"/>
                  <a:satMod val="150000"/>
                  <a:alpha val="22000"/>
                </a:schemeClr>
              </a:gs>
              <a:gs pos="100000">
                <a:schemeClr val="accent4">
                  <a:tint val="50000"/>
                  <a:shade val="100000"/>
                  <a:satMod val="150000"/>
                  <a:alpha val="22000"/>
                </a:schemeClr>
              </a:gs>
            </a:gsLst>
            <a:path path="circle">
              <a:fillToRect l="100000" t="100000" r="100000" b="100000"/>
            </a:path>
            <a:tileRect/>
          </a:gra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13955" y="3596666"/>
            <a:ext cx="391695" cy="201794"/>
          </a:xfrm>
          <a:prstGeom prst="rect">
            <a:avLst/>
          </a:prstGeom>
          <a:gradFill flip="none" rotWithShape="1">
            <a:gsLst>
              <a:gs pos="31000">
                <a:schemeClr val="accent4">
                  <a:tint val="100000"/>
                  <a:shade val="100000"/>
                  <a:satMod val="120000"/>
                  <a:alpha val="20000"/>
                </a:schemeClr>
              </a:gs>
              <a:gs pos="100000">
                <a:schemeClr val="accent4">
                  <a:tint val="50000"/>
                  <a:satMod val="150000"/>
                  <a:alpha val="2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112779" y="5534710"/>
            <a:ext cx="3074212" cy="222330"/>
          </a:xfrm>
          <a:prstGeom prst="rect">
            <a:avLst/>
          </a:prstGeom>
          <a:gradFill flip="none" rotWithShape="1">
            <a:gsLst>
              <a:gs pos="31000">
                <a:schemeClr val="accent4">
                  <a:tint val="100000"/>
                  <a:shade val="100000"/>
                  <a:satMod val="120000"/>
                  <a:alpha val="20000"/>
                </a:schemeClr>
              </a:gs>
              <a:gs pos="100000">
                <a:schemeClr val="accent4">
                  <a:tint val="50000"/>
                  <a:satMod val="150000"/>
                  <a:alpha val="2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03904" y="6101276"/>
            <a:ext cx="2670647" cy="249274"/>
          </a:xfrm>
          <a:prstGeom prst="rect">
            <a:avLst/>
          </a:prstGeom>
          <a:gradFill flip="none" rotWithShape="1">
            <a:gsLst>
              <a:gs pos="31000">
                <a:schemeClr val="accent4">
                  <a:tint val="100000"/>
                  <a:shade val="100000"/>
                  <a:satMod val="120000"/>
                  <a:alpha val="20000"/>
                </a:schemeClr>
              </a:gs>
              <a:gs pos="100000">
                <a:schemeClr val="accent4">
                  <a:tint val="50000"/>
                  <a:satMod val="150000"/>
                  <a:alpha val="2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13955" y="6350550"/>
            <a:ext cx="2955516" cy="178052"/>
          </a:xfrm>
          <a:prstGeom prst="rect">
            <a:avLst/>
          </a:prstGeom>
          <a:gradFill flip="none" rotWithShape="1">
            <a:gsLst>
              <a:gs pos="31000">
                <a:schemeClr val="accent4">
                  <a:tint val="100000"/>
                  <a:shade val="100000"/>
                  <a:satMod val="120000"/>
                  <a:alpha val="20000"/>
                </a:schemeClr>
              </a:gs>
              <a:gs pos="100000">
                <a:schemeClr val="accent4">
                  <a:tint val="50000"/>
                  <a:satMod val="150000"/>
                  <a:alpha val="2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3955" y="1504137"/>
            <a:ext cx="2119147" cy="184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434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103_7995.jpeg"/>
          <p:cNvPicPr>
            <a:picLocks noChangeAspect="1"/>
          </p:cNvPicPr>
          <p:nvPr/>
        </p:nvPicPr>
        <p:blipFill rotWithShape="1">
          <a:blip r:embed="rId2" cstate="email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14"/>
            <a:ext cx="9097225" cy="651165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60845" y="1165257"/>
            <a:ext cx="37931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Newly remodeled building with</a:t>
            </a:r>
          </a:p>
          <a:p>
            <a:r>
              <a:rPr lang="en-US" dirty="0" smtClean="0"/>
              <a:t>Over </a:t>
            </a:r>
            <a:r>
              <a:rPr lang="en-US" dirty="0"/>
              <a:t>5</a:t>
            </a:r>
            <a:r>
              <a:rPr lang="en-US" dirty="0" smtClean="0"/>
              <a:t>0k spent on each building,</a:t>
            </a:r>
          </a:p>
          <a:p>
            <a:r>
              <a:rPr lang="en-US" dirty="0" smtClean="0"/>
              <a:t>And new one year leases.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019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1-27 at 8.13.3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592" y="273013"/>
            <a:ext cx="8030538" cy="642177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4694" y="3406743"/>
            <a:ext cx="7465944" cy="462938"/>
          </a:xfrm>
          <a:prstGeom prst="rect">
            <a:avLst/>
          </a:prstGeom>
          <a:gradFill flip="none" rotWithShape="1">
            <a:gsLst>
              <a:gs pos="31000">
                <a:schemeClr val="accent4">
                  <a:tint val="100000"/>
                  <a:shade val="100000"/>
                  <a:satMod val="120000"/>
                  <a:alpha val="19000"/>
                </a:schemeClr>
              </a:gs>
              <a:gs pos="100000">
                <a:schemeClr val="accent4">
                  <a:tint val="50000"/>
                  <a:satMod val="150000"/>
                  <a:alpha val="19000"/>
                </a:scheme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89100" y="1368518"/>
            <a:ext cx="2059056" cy="184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9241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01-27 at 6.16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23" y="0"/>
            <a:ext cx="6717426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20781" y="2896325"/>
            <a:ext cx="6053467" cy="237404"/>
          </a:xfrm>
          <a:prstGeom prst="rect">
            <a:avLst/>
          </a:prstGeom>
          <a:gradFill flip="none" rotWithShape="1">
            <a:gsLst>
              <a:gs pos="31000">
                <a:schemeClr val="accent4">
                  <a:tint val="100000"/>
                  <a:shade val="100000"/>
                  <a:satMod val="120000"/>
                  <a:alpha val="21000"/>
                </a:schemeClr>
              </a:gs>
              <a:gs pos="100000">
                <a:schemeClr val="accent4">
                  <a:tint val="50000"/>
                  <a:satMod val="150000"/>
                  <a:alpha val="21000"/>
                </a:scheme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14561" y="5068569"/>
            <a:ext cx="5044556" cy="178053"/>
          </a:xfrm>
          <a:prstGeom prst="rect">
            <a:avLst/>
          </a:prstGeom>
          <a:gradFill flip="none" rotWithShape="1">
            <a:gsLst>
              <a:gs pos="31000">
                <a:schemeClr val="accent4">
                  <a:tint val="100000"/>
                  <a:shade val="100000"/>
                  <a:satMod val="120000"/>
                  <a:alpha val="22000"/>
                </a:schemeClr>
              </a:gs>
              <a:gs pos="100000">
                <a:schemeClr val="accent4">
                  <a:tint val="50000"/>
                  <a:satMod val="150000"/>
                  <a:alpha val="22000"/>
                </a:scheme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20781" y="924674"/>
            <a:ext cx="4342630" cy="184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7460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20781" y="924674"/>
            <a:ext cx="4342630" cy="184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Screen Shot 2015-11-26 at 3.32.4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1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3830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6-01-30 at 8.44.11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7"/>
          <a:stretch/>
        </p:blipFill>
        <p:spPr>
          <a:xfrm>
            <a:off x="4549652" y="2748429"/>
            <a:ext cx="4586641" cy="420512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20781" y="924674"/>
            <a:ext cx="4342630" cy="184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creen Shot 2016-01-30 at 8.43.41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5" r="520"/>
          <a:stretch/>
        </p:blipFill>
        <p:spPr>
          <a:xfrm>
            <a:off x="-1" y="2695407"/>
            <a:ext cx="4549653" cy="4162593"/>
          </a:xfrm>
          <a:prstGeom prst="rect">
            <a:avLst/>
          </a:prstGeom>
        </p:spPr>
      </p:pic>
      <p:pic>
        <p:nvPicPr>
          <p:cNvPr id="6" name="Picture 5" descr="Screen Shot 2016-01-30 at 8.46.41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5" y="0"/>
            <a:ext cx="8717085" cy="270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787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18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25" y="560869"/>
            <a:ext cx="2757839" cy="17538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6375" y="2428811"/>
            <a:ext cx="18831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u="sng" dirty="0" smtClean="0"/>
              <a:t>Florida office</a:t>
            </a:r>
          </a:p>
          <a:p>
            <a:endParaRPr lang="en-US" u="sng" dirty="0" smtClean="0"/>
          </a:p>
          <a:p>
            <a:r>
              <a:rPr lang="en-US" sz="1200" dirty="0"/>
              <a:t>2055 Club Lake Dr.</a:t>
            </a:r>
          </a:p>
          <a:p>
            <a:r>
              <a:rPr lang="en-US" sz="1200" dirty="0"/>
              <a:t>Orange Park, FL 32065</a:t>
            </a:r>
          </a:p>
          <a:p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863079" y="3629140"/>
            <a:ext cx="21515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u="sng" dirty="0" smtClean="0"/>
              <a:t>Los Angeles office</a:t>
            </a:r>
          </a:p>
          <a:p>
            <a:endParaRPr lang="en-US" u="sng" dirty="0"/>
          </a:p>
          <a:p>
            <a:r>
              <a:rPr lang="en-US" sz="1200" dirty="0" smtClean="0"/>
              <a:t>21650 Oxnard St. </a:t>
            </a:r>
          </a:p>
          <a:p>
            <a:r>
              <a:rPr lang="en-US" sz="1200" dirty="0" smtClean="0"/>
              <a:t>Woodland Hills, CA 91367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355091" y="4791558"/>
            <a:ext cx="32918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hlinkClick r:id="rId3"/>
              </a:rPr>
              <a:t>www.Homes.Land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4"/>
              </a:rPr>
              <a:t>USAhomes.sold@gmail.com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2" name="Picture 1" descr="Screen Shot 2015-11-05 at 2.13.33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161" y="326618"/>
            <a:ext cx="2905181" cy="2693005"/>
          </a:xfrm>
          <a:prstGeom prst="rect">
            <a:avLst/>
          </a:prstGeom>
        </p:spPr>
      </p:pic>
      <p:pic>
        <p:nvPicPr>
          <p:cNvPr id="5" name="Picture 4" descr="FNTICLog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327" y="3305290"/>
            <a:ext cx="3314700" cy="647700"/>
          </a:xfrm>
          <a:prstGeom prst="rect">
            <a:avLst/>
          </a:prstGeom>
        </p:spPr>
      </p:pic>
      <p:pic>
        <p:nvPicPr>
          <p:cNvPr id="6" name="Picture 5" descr="Screen Shot 2015-11-26 at 3.29.10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988" y="4196376"/>
            <a:ext cx="3238500" cy="1320800"/>
          </a:xfrm>
          <a:prstGeom prst="rect">
            <a:avLst/>
          </a:prstGeom>
        </p:spPr>
      </p:pic>
      <p:pic>
        <p:nvPicPr>
          <p:cNvPr id="7" name="Picture 6" descr="Screen Shot 2015-11-26 at 3.28.25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274" y="326618"/>
            <a:ext cx="2197100" cy="1244600"/>
          </a:xfrm>
          <a:prstGeom prst="rect">
            <a:avLst/>
          </a:prstGeom>
        </p:spPr>
      </p:pic>
      <p:pic>
        <p:nvPicPr>
          <p:cNvPr id="11" name="Picture 10" descr="Screen Shot 2015-11-26 at 3.26.49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274" y="2150780"/>
            <a:ext cx="2332725" cy="88865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27954" y="5748673"/>
            <a:ext cx="1146661" cy="104695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150976" y="5748673"/>
            <a:ext cx="2353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American Certified Home Inspections</a:t>
            </a:r>
          </a:p>
        </p:txBody>
      </p:sp>
      <p:pic>
        <p:nvPicPr>
          <p:cNvPr id="14" name="Picture 13" descr="all_county_franchise_logo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003" y="4332244"/>
            <a:ext cx="1708648" cy="91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742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98837" y="0"/>
            <a:ext cx="338025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Neighborhood Pictures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Picture 2" descr="Screen Shot 2016-09-15 at 5.50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5108"/>
            <a:ext cx="9144000" cy="2942892"/>
          </a:xfrm>
          <a:prstGeom prst="rect">
            <a:avLst/>
          </a:prstGeom>
        </p:spPr>
      </p:pic>
      <p:pic>
        <p:nvPicPr>
          <p:cNvPr id="4" name="Picture 3" descr="Screen Shot 2016-09-15 at 5.51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332"/>
            <a:ext cx="9144000" cy="344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433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98837" y="210266"/>
            <a:ext cx="3380252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Neighborhood Pictures</a:t>
            </a:r>
          </a:p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</a:p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Next door to College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 descr="Screen Shot 2016-09-15 at 5.54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4092"/>
            <a:ext cx="9144000" cy="571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174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366002" y="0"/>
            <a:ext cx="220636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Home Pictures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3" descr="IMG_492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44" y="3851094"/>
            <a:ext cx="4103649" cy="2880950"/>
          </a:xfrm>
          <a:prstGeom prst="rect">
            <a:avLst/>
          </a:prstGeom>
        </p:spPr>
      </p:pic>
      <p:pic>
        <p:nvPicPr>
          <p:cNvPr id="5" name="Picture 4" descr="1813 W. 6th St  (2 of 16)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55" y="3851094"/>
            <a:ext cx="4431626" cy="2880950"/>
          </a:xfrm>
          <a:prstGeom prst="rect">
            <a:avLst/>
          </a:prstGeom>
        </p:spPr>
      </p:pic>
      <p:pic>
        <p:nvPicPr>
          <p:cNvPr id="6" name="Picture 5" descr="IMG_493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44" y="376698"/>
            <a:ext cx="5982301" cy="3400929"/>
          </a:xfrm>
          <a:prstGeom prst="rect">
            <a:avLst/>
          </a:prstGeom>
        </p:spPr>
      </p:pic>
      <p:pic>
        <p:nvPicPr>
          <p:cNvPr id="7" name="Picture 6" descr="IMG_4933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675" y="376698"/>
            <a:ext cx="2550697" cy="340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94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366002" y="0"/>
            <a:ext cx="220636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Home Pictures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3" descr="1813 W. 6th St  (4 of 16)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" y="517607"/>
            <a:ext cx="5879972" cy="3919981"/>
          </a:xfrm>
          <a:prstGeom prst="rect">
            <a:avLst/>
          </a:prstGeom>
        </p:spPr>
      </p:pic>
      <p:pic>
        <p:nvPicPr>
          <p:cNvPr id="5" name="Picture 4" descr="1813 W. 6th St  (5 of 16)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791" y="4009574"/>
            <a:ext cx="5208275" cy="2669989"/>
          </a:xfrm>
          <a:prstGeom prst="rect">
            <a:avLst/>
          </a:prstGeom>
        </p:spPr>
      </p:pic>
      <p:pic>
        <p:nvPicPr>
          <p:cNvPr id="6" name="Picture 5" descr="1813 W. 6th St  (8 of 16)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2" y="4607862"/>
            <a:ext cx="3257467" cy="2071701"/>
          </a:xfrm>
          <a:prstGeom prst="rect">
            <a:avLst/>
          </a:prstGeom>
        </p:spPr>
      </p:pic>
      <p:pic>
        <p:nvPicPr>
          <p:cNvPr id="7" name="Picture 6" descr="1813 W. 6th St  (9 of 16)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504" y="1375010"/>
            <a:ext cx="2641562" cy="1761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578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366002" y="0"/>
            <a:ext cx="220636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Home Pictures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3" descr="1813 W. 6th St  (6 of 16)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236" y="2823495"/>
            <a:ext cx="5900654" cy="3933769"/>
          </a:xfrm>
          <a:prstGeom prst="rect">
            <a:avLst/>
          </a:prstGeom>
        </p:spPr>
      </p:pic>
      <p:pic>
        <p:nvPicPr>
          <p:cNvPr id="5" name="Picture 4" descr="IMG_4936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26" y="881686"/>
            <a:ext cx="3781609" cy="504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378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366002" y="0"/>
            <a:ext cx="220636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Home Pictures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 descr="IMG_493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610" y="3001931"/>
            <a:ext cx="4917503" cy="3688127"/>
          </a:xfrm>
          <a:prstGeom prst="rect">
            <a:avLst/>
          </a:prstGeom>
        </p:spPr>
      </p:pic>
      <p:pic>
        <p:nvPicPr>
          <p:cNvPr id="3" name="Picture 2" descr="IMG_493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640" y="369332"/>
            <a:ext cx="2675473" cy="2550592"/>
          </a:xfrm>
          <a:prstGeom prst="rect">
            <a:avLst/>
          </a:prstGeom>
        </p:spPr>
      </p:pic>
      <p:pic>
        <p:nvPicPr>
          <p:cNvPr id="4" name="Picture 3" descr="IMG_493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71" y="2004786"/>
            <a:ext cx="3513954" cy="468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9677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16041</TotalTime>
  <Words>577</Words>
  <Application>Microsoft Macintosh PowerPoint</Application>
  <PresentationFormat>On-screen Show (4:3)</PresentationFormat>
  <Paragraphs>105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Breeze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admin</dc:creator>
  <cp:keywords/>
  <dc:description/>
  <cp:lastModifiedBy>mac</cp:lastModifiedBy>
  <cp:revision>195</cp:revision>
  <cp:lastPrinted>2013-07-16T20:34:07Z</cp:lastPrinted>
  <dcterms:created xsi:type="dcterms:W3CDTF">2012-08-28T21:51:21Z</dcterms:created>
  <dcterms:modified xsi:type="dcterms:W3CDTF">2016-09-18T06:37:12Z</dcterms:modified>
  <cp:category/>
</cp:coreProperties>
</file>